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3" r:id="rId3"/>
    <p:sldId id="284" r:id="rId4"/>
    <p:sldId id="285" r:id="rId5"/>
    <p:sldId id="287" r:id="rId6"/>
    <p:sldId id="274" r:id="rId7"/>
    <p:sldId id="283" r:id="rId8"/>
    <p:sldId id="276" r:id="rId9"/>
    <p:sldId id="286" r:id="rId10"/>
    <p:sldId id="272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5E9DC84-AA8E-47EF-B336-7E19316E45F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E5132B31-C03A-47E7-867A-E037A28FA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2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870746B5-B27E-4412-B905-BF7470E42A38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BDE643BA-8478-4989-81D0-20DD2B65B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24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643BA-8478-4989-81D0-20DD2B65B6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3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7BABA5-3447-4F2F-9E35-CB56BD66C4E5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4563C-3D54-43B4-AEA9-C4FA27D812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0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9799FF-5D86-4E65-82C7-33CAD06806B9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37DF8-FFB8-4860-A747-8048FAFDE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8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9799FF-5D86-4E65-82C7-33CAD06806B9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37DF8-FFB8-4860-A747-8048FAFDE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8650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9799FF-5D86-4E65-82C7-33CAD06806B9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37DF8-FFB8-4860-A747-8048FAFDE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1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9799FF-5D86-4E65-82C7-33CAD06806B9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37DF8-FFB8-4860-A747-8048FAFDE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4385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9799FF-5D86-4E65-82C7-33CAD06806B9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37DF8-FFB8-4860-A747-8048FAFDE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69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5F13BC-CAAB-468D-8706-23273B8ACD32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31AFE-F5B9-4F3B-BF1A-70BC590341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87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1B3E43-0B4B-409A-AAE0-0C47AABE5DD1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A430A-9132-4833-9910-3C9C8FE6F2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319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  <a:lvl2pPr>
              <a:defRPr b="1">
                <a:solidFill>
                  <a:srgbClr val="FF0000"/>
                </a:solidFill>
              </a:defRPr>
            </a:lvl2pPr>
            <a:lvl3pPr>
              <a:defRPr b="1">
                <a:solidFill>
                  <a:srgbClr val="FF0000"/>
                </a:solidFill>
              </a:defRPr>
            </a:lvl3pPr>
            <a:lvl4pPr>
              <a:defRPr b="1">
                <a:solidFill>
                  <a:srgbClr val="FF0000"/>
                </a:solidFill>
              </a:defRPr>
            </a:lvl4pPr>
            <a:lvl5pPr>
              <a:defRPr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36AEFF-4477-44AA-BB10-099370BFC5D9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DC8DA-9363-40F5-98E5-2FE2BE7455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8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1" cap="none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 b="1">
                <a:solidFill>
                  <a:srgbClr val="FF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4F99E5-798E-48B5-B83B-FD446E53ADE2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029504-E6ED-4E70-A058-7A16200A45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 b="1">
                <a:solidFill>
                  <a:srgbClr val="FF0000"/>
                </a:solidFill>
              </a:defRPr>
            </a:lvl1pPr>
            <a:lvl2pPr>
              <a:defRPr sz="1600" b="1">
                <a:solidFill>
                  <a:srgbClr val="FF0000"/>
                </a:solidFill>
              </a:defRPr>
            </a:lvl2pPr>
            <a:lvl3pPr>
              <a:defRPr sz="1400" b="1">
                <a:solidFill>
                  <a:srgbClr val="FF0000"/>
                </a:solidFill>
              </a:defRPr>
            </a:lvl3pPr>
            <a:lvl4pPr>
              <a:defRPr sz="1200" b="1">
                <a:solidFill>
                  <a:srgbClr val="FF0000"/>
                </a:solidFill>
              </a:defRPr>
            </a:lvl4pPr>
            <a:lvl5pPr>
              <a:defRPr sz="1200" b="1">
                <a:solidFill>
                  <a:srgbClr val="FF0000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 b="1">
                <a:solidFill>
                  <a:srgbClr val="FF0000"/>
                </a:solidFill>
              </a:defRPr>
            </a:lvl1pPr>
            <a:lvl2pPr>
              <a:defRPr sz="1600" b="1">
                <a:solidFill>
                  <a:srgbClr val="FF0000"/>
                </a:solidFill>
              </a:defRPr>
            </a:lvl2pPr>
            <a:lvl3pPr>
              <a:defRPr sz="1400" b="1">
                <a:solidFill>
                  <a:srgbClr val="FF0000"/>
                </a:solidFill>
              </a:defRPr>
            </a:lvl3pPr>
            <a:lvl4pPr>
              <a:defRPr sz="1200" b="1">
                <a:solidFill>
                  <a:srgbClr val="FF0000"/>
                </a:solidFill>
              </a:defRPr>
            </a:lvl4pPr>
            <a:lvl5pPr>
              <a:defRPr sz="1200" b="1">
                <a:solidFill>
                  <a:srgbClr val="FF0000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A6E2D7-E017-4DB8-8705-C822B2D501DE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2500B-3FA8-43E6-8BD8-89B71C5020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1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>
            <a:lvl1pPr>
              <a:defRPr b="1">
                <a:solidFill>
                  <a:srgbClr val="FF0000"/>
                </a:solidFill>
              </a:defRPr>
            </a:lvl1pPr>
            <a:lvl2pPr>
              <a:defRPr b="1">
                <a:solidFill>
                  <a:srgbClr val="FF0000"/>
                </a:solidFill>
              </a:defRPr>
            </a:lvl2pPr>
            <a:lvl3pPr>
              <a:defRPr b="1">
                <a:solidFill>
                  <a:srgbClr val="FF0000"/>
                </a:solidFill>
              </a:defRPr>
            </a:lvl3pPr>
            <a:lvl4pPr>
              <a:defRPr b="1">
                <a:solidFill>
                  <a:srgbClr val="FF0000"/>
                </a:solidFill>
              </a:defRPr>
            </a:lvl4pPr>
            <a:lvl5pPr>
              <a:defRPr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>
            <a:lvl1pPr>
              <a:defRPr b="1">
                <a:solidFill>
                  <a:srgbClr val="FF0000"/>
                </a:solidFill>
              </a:defRPr>
            </a:lvl1pPr>
            <a:lvl2pPr>
              <a:defRPr b="1">
                <a:solidFill>
                  <a:srgbClr val="FF0000"/>
                </a:solidFill>
              </a:defRPr>
            </a:lvl2pPr>
            <a:lvl3pPr>
              <a:defRPr b="1">
                <a:solidFill>
                  <a:srgbClr val="FF0000"/>
                </a:solidFill>
              </a:defRPr>
            </a:lvl3pPr>
            <a:lvl4pPr>
              <a:defRPr b="1">
                <a:solidFill>
                  <a:srgbClr val="FF0000"/>
                </a:solidFill>
              </a:defRPr>
            </a:lvl4pPr>
            <a:lvl5pPr>
              <a:defRPr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93AA43-BAFA-45A6-95B0-281C7D0B8563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45D02E-74C6-45FE-94F2-52C9F1AD53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82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81BFBC-056E-4B59-9CFD-D50BC46A01ED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4AB2C8-22D0-4F89-82B8-A5EABFCC7F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BC236-3978-4E8D-835F-0E01763806C8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CEEA5-46E9-4318-917D-EAE973F3D1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 b="1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>
            <a:lvl1pPr>
              <a:defRPr b="1">
                <a:solidFill>
                  <a:srgbClr val="FF0000"/>
                </a:solidFill>
              </a:defRPr>
            </a:lvl1pPr>
            <a:lvl2pPr>
              <a:defRPr b="1">
                <a:solidFill>
                  <a:srgbClr val="FF0000"/>
                </a:solidFill>
              </a:defRPr>
            </a:lvl2pPr>
            <a:lvl3pPr>
              <a:defRPr b="1">
                <a:solidFill>
                  <a:srgbClr val="FF0000"/>
                </a:solidFill>
              </a:defRPr>
            </a:lvl3pPr>
            <a:lvl4pPr>
              <a:defRPr b="1">
                <a:solidFill>
                  <a:srgbClr val="FF0000"/>
                </a:solidFill>
              </a:defRPr>
            </a:lvl4pPr>
            <a:lvl5pPr>
              <a:defRPr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FF0000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82AD4B-E1D2-4D9F-9407-309501F99C43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E6331-7881-4E96-A7E1-5418611C3B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8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rgbClr val="FF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1E6BD9-7723-4134-ACF1-10AE7DC017E7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4841D-92F0-49ED-BDCC-9DDE6712F6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8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9799FF-5D86-4E65-82C7-33CAD06806B9}" type="datetimeFigureOut">
              <a:rPr lang="en-US" smtClean="0"/>
              <a:pPr>
                <a:defRPr/>
              </a:pPr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0C37DF8-FFB8-4860-A747-8048FAFDE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6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7677150" cy="3352800"/>
          </a:xfrm>
        </p:spPr>
        <p:txBody>
          <a:bodyPr/>
          <a:lstStyle/>
          <a:p>
            <a:pPr algn="ctr" eaLnBrk="1" hangingPunct="1"/>
            <a:r>
              <a:rPr lang="en-US" sz="4400" dirty="0" smtClean="0">
                <a:cs typeface="Trebuchet MS" pitchFamily="34" charset="0"/>
              </a:rPr>
              <a:t/>
            </a:r>
            <a:br>
              <a:rPr lang="en-US" sz="4400" dirty="0" smtClean="0">
                <a:cs typeface="Trebuchet MS" pitchFamily="34" charset="0"/>
              </a:rPr>
            </a:br>
            <a:r>
              <a:rPr lang="en-US" sz="4400" dirty="0" smtClean="0">
                <a:cs typeface="Trebuchet MS" pitchFamily="34" charset="0"/>
              </a:rPr>
              <a:t/>
            </a:r>
            <a:br>
              <a:rPr lang="en-US" sz="4400" dirty="0" smtClean="0">
                <a:cs typeface="Trebuchet MS" pitchFamily="34" charset="0"/>
              </a:rPr>
            </a:br>
            <a:r>
              <a:rPr lang="en-US" sz="4400" dirty="0" smtClean="0">
                <a:solidFill>
                  <a:srgbClr val="00B050"/>
                </a:solidFill>
                <a:cs typeface="Trebuchet MS" pitchFamily="34" charset="0"/>
              </a:rPr>
              <a:t>Parent Café</a:t>
            </a:r>
            <a:r>
              <a:rPr lang="en-US" sz="4400" dirty="0" smtClean="0">
                <a:cs typeface="Trebuchet MS" pitchFamily="34" charset="0"/>
              </a:rPr>
              <a:t/>
            </a:r>
            <a:br>
              <a:rPr lang="en-US" sz="4400" dirty="0" smtClean="0">
                <a:cs typeface="Trebuchet MS" pitchFamily="34" charset="0"/>
              </a:rPr>
            </a:br>
            <a:r>
              <a:rPr lang="en-US" sz="4400" dirty="0">
                <a:cs typeface="Trebuchet MS" pitchFamily="34" charset="0"/>
              </a:rPr>
              <a:t/>
            </a:r>
            <a:br>
              <a:rPr lang="en-US" sz="4400" dirty="0">
                <a:cs typeface="Trebuchet MS" pitchFamily="34" charset="0"/>
              </a:rPr>
            </a:br>
            <a:r>
              <a:rPr lang="en-US" sz="3200" dirty="0" smtClean="0">
                <a:solidFill>
                  <a:srgbClr val="FF0000"/>
                </a:solidFill>
                <a:cs typeface="Trebuchet MS" pitchFamily="34" charset="0"/>
              </a:rPr>
              <a:t>Paste Topic Area here</a:t>
            </a:r>
            <a:r>
              <a:rPr lang="en-US" sz="3600" dirty="0" smtClean="0">
                <a:solidFill>
                  <a:srgbClr val="FF0000"/>
                </a:solidFill>
                <a:cs typeface="Trebuchet MS" pitchFamily="34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cs typeface="Trebuchet MS" pitchFamily="34" charset="0"/>
              </a:rPr>
            </a:br>
            <a:r>
              <a:rPr lang="en-US" sz="4400" dirty="0">
                <a:cs typeface="Trebuchet MS" pitchFamily="34" charset="0"/>
              </a:rPr>
              <a:t> </a:t>
            </a:r>
            <a:r>
              <a:rPr lang="en-US" sz="4400" dirty="0" smtClean="0">
                <a:cs typeface="Trebuchet MS" pitchFamily="34" charset="0"/>
              </a:rPr>
              <a:t>   </a:t>
            </a:r>
            <a:endParaRPr lang="en-US" sz="3000" dirty="0" smtClean="0">
              <a:cs typeface="Trebuchet MS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9650" y="4852988"/>
            <a:ext cx="7116763" cy="8620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400" dirty="0" smtClean="0"/>
              <a:t>Sponsored by </a:t>
            </a:r>
            <a:r>
              <a:rPr lang="en-US" sz="2400" dirty="0" smtClean="0">
                <a:solidFill>
                  <a:srgbClr val="FF0000"/>
                </a:solidFill>
              </a:rPr>
              <a:t>Parish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5924550" cy="1676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solidFill>
                  <a:srgbClr val="00B050"/>
                </a:solidFill>
                <a:cs typeface="Trebuchet MS" pitchFamily="34" charset="0"/>
              </a:rPr>
              <a:t>Reflection and Commitment</a:t>
            </a:r>
            <a:br>
              <a:rPr lang="en-US" dirty="0" smtClean="0">
                <a:solidFill>
                  <a:srgbClr val="00B050"/>
                </a:solidFill>
                <a:cs typeface="Trebuchet MS" pitchFamily="34" charset="0"/>
              </a:rPr>
            </a:br>
            <a:r>
              <a:rPr lang="en-US" dirty="0" smtClean="0">
                <a:solidFill>
                  <a:srgbClr val="00B050"/>
                </a:solidFill>
                <a:cs typeface="Trebuchet MS" pitchFamily="34" charset="0"/>
              </a:rPr>
              <a:t>5 minutes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33450" y="1752600"/>
            <a:ext cx="6229350" cy="42672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Reflect on what you heard and learned tonight.</a:t>
            </a:r>
          </a:p>
          <a:p>
            <a:pPr eaLnBrk="1" hangingPunct="1"/>
            <a:endParaRPr lang="en-US" sz="800" dirty="0" smtClean="0"/>
          </a:p>
          <a:p>
            <a:pPr eaLnBrk="1" hangingPunct="1"/>
            <a:r>
              <a:rPr lang="en-US" sz="2000" dirty="0" smtClean="0"/>
              <a:t>At your table, take a personal commitment card.  </a:t>
            </a:r>
            <a:r>
              <a:rPr lang="en-US" sz="2000" dirty="0"/>
              <a:t> </a:t>
            </a:r>
          </a:p>
          <a:p>
            <a:pPr eaLnBrk="1" hangingPunct="1"/>
            <a:endParaRPr lang="en-US" sz="800" dirty="0" smtClean="0"/>
          </a:p>
          <a:p>
            <a:pPr eaLnBrk="1" hangingPunct="1"/>
            <a:r>
              <a:rPr lang="en-US" sz="2000" dirty="0" smtClean="0"/>
              <a:t>Complete the statement:                                    “I will help my child </a:t>
            </a:r>
            <a:r>
              <a:rPr lang="en-US" sz="2000" dirty="0" smtClean="0">
                <a:solidFill>
                  <a:srgbClr val="FF0000"/>
                </a:solidFill>
              </a:rPr>
              <a:t>insert session topic </a:t>
            </a:r>
            <a:r>
              <a:rPr lang="en-US" sz="2000" dirty="0" smtClean="0"/>
              <a:t>by:”</a:t>
            </a:r>
          </a:p>
          <a:p>
            <a:pPr eaLnBrk="1" hangingPunct="1"/>
            <a:endParaRPr lang="en-US" sz="800" dirty="0"/>
          </a:p>
          <a:p>
            <a:pPr eaLnBrk="1" hangingPunct="1"/>
            <a:r>
              <a:rPr lang="en-US" sz="2000" dirty="0" smtClean="0"/>
              <a:t>Take your card with you as a reminder to  do what you say you are going to do. </a:t>
            </a:r>
          </a:p>
        </p:txBody>
      </p:sp>
    </p:spTree>
    <p:extLst>
      <p:ext uri="{BB962C8B-B14F-4D97-AF65-F5344CB8AC3E}">
        <p14:creationId xmlns:p14="http://schemas.microsoft.com/office/powerpoint/2010/main" val="318691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124700" cy="1676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solidFill>
                  <a:srgbClr val="FF0000"/>
                </a:solidFill>
                <a:cs typeface="Trebuchet MS" pitchFamily="34" charset="0"/>
              </a:rPr>
              <a:t>Thanks for your Participation!</a:t>
            </a:r>
            <a:br>
              <a:rPr lang="en-US" dirty="0" smtClean="0">
                <a:solidFill>
                  <a:srgbClr val="FF0000"/>
                </a:solidFill>
                <a:cs typeface="Trebuchet MS" pitchFamily="34" charset="0"/>
              </a:rPr>
            </a:br>
            <a:r>
              <a:rPr lang="en-US" dirty="0" smtClean="0">
                <a:solidFill>
                  <a:srgbClr val="FF0000"/>
                </a:solidFill>
                <a:cs typeface="Trebuchet MS" pitchFamily="34" charset="0"/>
              </a:rPr>
              <a:t>Leave scribe sheets as you go         out the door!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6477000" cy="16002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00B050"/>
                </a:solidFill>
                <a:cs typeface="Trebuchet MS" pitchFamily="34" charset="0"/>
              </a:rPr>
              <a:t>Parent Cafés</a:t>
            </a:r>
            <a:br>
              <a:rPr lang="en-US" dirty="0" smtClean="0">
                <a:solidFill>
                  <a:srgbClr val="00B050"/>
                </a:solidFill>
                <a:cs typeface="Trebuchet MS" pitchFamily="34" charset="0"/>
              </a:rPr>
            </a:br>
            <a:r>
              <a:rPr lang="en-US" dirty="0" smtClean="0">
                <a:solidFill>
                  <a:srgbClr val="00B050"/>
                </a:solidFill>
                <a:cs typeface="Trebuchet MS" pitchFamily="34" charset="0"/>
              </a:rPr>
              <a:t>What are they?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5867400" cy="381000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Calibri"/>
                <a:ea typeface="MS Mincho"/>
                <a:cs typeface="American Typewriter"/>
              </a:rPr>
              <a:t>Parent </a:t>
            </a:r>
            <a:r>
              <a:rPr lang="en-US" sz="2400" dirty="0">
                <a:latin typeface="Calibri"/>
                <a:ea typeface="MS Mincho"/>
                <a:cs typeface="American Typewriter"/>
              </a:rPr>
              <a:t>Cafés </a:t>
            </a:r>
            <a:r>
              <a:rPr lang="en-US" sz="2400" dirty="0" smtClean="0">
                <a:latin typeface="Calibri"/>
                <a:ea typeface="MS Mincho"/>
                <a:cs typeface="American Typewriter"/>
              </a:rPr>
              <a:t>are gatherings where parents talk in small groups about problems they deal with.  They learn ways to address their problems from each other.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Calibri"/>
              <a:ea typeface="MS Mincho"/>
              <a:cs typeface="American Typewriter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Calibri"/>
                <a:ea typeface="MS Mincho"/>
                <a:cs typeface="American Typewriter"/>
              </a:rPr>
              <a:t>In this Café we will talk about helping your child to </a:t>
            </a:r>
            <a:r>
              <a:rPr lang="en-US" sz="2400" dirty="0" smtClean="0">
                <a:solidFill>
                  <a:schemeClr val="tx1"/>
                </a:solidFill>
                <a:latin typeface="Calibri"/>
                <a:ea typeface="MS Mincho"/>
                <a:cs typeface="American Typewriter"/>
              </a:rPr>
              <a:t>insert topic area</a:t>
            </a:r>
            <a:r>
              <a:rPr lang="en-US" sz="2400" dirty="0" smtClean="0">
                <a:solidFill>
                  <a:srgbClr val="FF0000"/>
                </a:solidFill>
                <a:latin typeface="Calibri"/>
                <a:ea typeface="MS Mincho"/>
                <a:cs typeface="American Typewriter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FF0000"/>
              </a:solidFill>
              <a:latin typeface="Calibri"/>
              <a:ea typeface="MS Mincho"/>
              <a:cs typeface="American Typewriter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Calibri"/>
                <a:ea typeface="MS Mincho"/>
                <a:cs typeface="American Typewriter"/>
              </a:rPr>
              <a:t>We will </a:t>
            </a:r>
            <a:r>
              <a:rPr lang="en-US" sz="2400" dirty="0">
                <a:latin typeface="Calibri"/>
                <a:ea typeface="MS Mincho"/>
                <a:cs typeface="American Typewriter"/>
              </a:rPr>
              <a:t>lead off </a:t>
            </a:r>
            <a:r>
              <a:rPr lang="en-US" sz="2400" dirty="0" smtClean="0">
                <a:latin typeface="Calibri"/>
                <a:ea typeface="MS Mincho"/>
                <a:cs typeface="American Typewriter"/>
              </a:rPr>
              <a:t>by describing the process and the table questions and then we will get started. </a:t>
            </a:r>
            <a:endParaRPr lang="en-US" sz="2400" dirty="0">
              <a:latin typeface="Calibri"/>
              <a:ea typeface="MS Mincho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53336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Program Agenda/Timeline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6934201" cy="3880773"/>
          </a:xfrm>
        </p:spPr>
        <p:txBody>
          <a:bodyPr/>
          <a:lstStyle/>
          <a:p>
            <a:r>
              <a:rPr lang="en-US" dirty="0" smtClean="0"/>
              <a:t>Introduction to Questions and Process – 10 minutes</a:t>
            </a:r>
          </a:p>
          <a:p>
            <a:r>
              <a:rPr lang="en-US" dirty="0" smtClean="0"/>
              <a:t>Optional introductory comments on topic area – 5-10 minutes</a:t>
            </a:r>
          </a:p>
          <a:p>
            <a:r>
              <a:rPr lang="en-US" dirty="0" smtClean="0"/>
              <a:t>Small Group Discussion on Question 1 – 10 minutes</a:t>
            </a:r>
          </a:p>
          <a:p>
            <a:r>
              <a:rPr lang="en-US" dirty="0" smtClean="0"/>
              <a:t>Small Group Discussion on Question 2 – 10 minutes</a:t>
            </a:r>
          </a:p>
          <a:p>
            <a:r>
              <a:rPr lang="en-US" dirty="0" smtClean="0"/>
              <a:t>Large Group Discussion – 15 minutes</a:t>
            </a:r>
          </a:p>
          <a:p>
            <a:r>
              <a:rPr lang="en-US" dirty="0" smtClean="0"/>
              <a:t>Reflection and Personal Commitment Card – 5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6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4038600" cy="12192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00B050"/>
                </a:solidFill>
                <a:cs typeface="Trebuchet MS" pitchFamily="34" charset="0"/>
              </a:rPr>
              <a:t>Café Agreements</a:t>
            </a:r>
            <a:endParaRPr lang="en-US" sz="2000" dirty="0" smtClean="0">
              <a:solidFill>
                <a:srgbClr val="00B050"/>
              </a:solidFill>
              <a:cs typeface="Trebuchet MS" pitchFamily="34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390650" y="1600200"/>
            <a:ext cx="5467350" cy="4495800"/>
          </a:xfrm>
        </p:spPr>
        <p:txBody>
          <a:bodyPr/>
          <a:lstStyle/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2000" dirty="0" smtClean="0"/>
              <a:t>Speak from your own experience.                      Use “I” statements.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endParaRPr lang="en-US" sz="800" dirty="0" smtClean="0"/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2000" dirty="0" smtClean="0"/>
              <a:t>Listen attentively: Don’t interrupt.                         OK to ask for clarification.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endParaRPr lang="en-US" sz="800" dirty="0" smtClean="0"/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2000" dirty="0" smtClean="0"/>
              <a:t>No “put downs” of yourself or others.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endParaRPr lang="en-US" sz="800" dirty="0" smtClean="0"/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2000" dirty="0" smtClean="0"/>
              <a:t>Don’t give advice.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endParaRPr lang="en-US" sz="800" dirty="0" smtClean="0"/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2000" dirty="0" smtClean="0"/>
              <a:t>Confidentiality: What we talk about                      in Parent Café, stays at Parent Café. 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endParaRPr lang="en-US" sz="800" dirty="0" smtClean="0"/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2000" dirty="0" smtClean="0"/>
              <a:t>Turn your cell phones off or on silent.</a:t>
            </a:r>
          </a:p>
        </p:txBody>
      </p:sp>
    </p:spTree>
    <p:extLst>
      <p:ext uri="{BB962C8B-B14F-4D97-AF65-F5344CB8AC3E}">
        <p14:creationId xmlns:p14="http://schemas.microsoft.com/office/powerpoint/2010/main" val="284014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609600"/>
            <a:ext cx="6705600" cy="1320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Optional Introductory Comments on Topic for the day – 5-10 minutes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someone who can help stimulate the discussion on the questions at the tables, they can share thoughts for </a:t>
            </a:r>
            <a:r>
              <a:rPr lang="en-US" dirty="0" smtClean="0"/>
              <a:t>5-10 minutes.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29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001000" cy="1371601"/>
          </a:xfrm>
        </p:spPr>
        <p:txBody>
          <a:bodyPr/>
          <a:lstStyle/>
          <a:p>
            <a:pPr algn="ctr" eaLnBrk="1" hangingPunct="1"/>
            <a:r>
              <a:rPr lang="en-US" dirty="0" smtClean="0">
                <a:cs typeface="Trebuchet MS" pitchFamily="34" charset="0"/>
              </a:rPr>
              <a:t>Parent Café</a:t>
            </a:r>
            <a:br>
              <a:rPr lang="en-US" dirty="0" smtClean="0">
                <a:cs typeface="Trebuchet MS" pitchFamily="34" charset="0"/>
              </a:rPr>
            </a:br>
            <a:r>
              <a:rPr lang="en-US" dirty="0">
                <a:cs typeface="Trebuchet MS" pitchFamily="34" charset="0"/>
              </a:rPr>
              <a:t>P</a:t>
            </a:r>
            <a:r>
              <a:rPr lang="en-US" dirty="0" smtClean="0">
                <a:cs typeface="Trebuchet MS" pitchFamily="34" charset="0"/>
              </a:rPr>
              <a:t>rocess at each table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447801"/>
            <a:ext cx="6019800" cy="4952999"/>
          </a:xfrm>
        </p:spPr>
        <p:txBody>
          <a:bodyPr>
            <a:normAutofit lnSpcReduction="10000"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  <a:ea typeface="MS Mincho"/>
                <a:cs typeface="American Typewriter"/>
              </a:rPr>
              <a:t>Get 2 volunteers per table:                                  A discussion facilitator and a scribe.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 smtClean="0">
              <a:latin typeface="Calibri"/>
              <a:ea typeface="MS Mincho"/>
              <a:cs typeface="American Typewriter"/>
            </a:endParaRP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latin typeface="Calibri"/>
                <a:ea typeface="MS Mincho"/>
                <a:cs typeface="American Typewriter"/>
              </a:rPr>
              <a:t>Each table will be assigned a starting question from the list.  Discuss for about 10 minutes.  The table discussion facilitator helps insure that everyone at the table has a chance to talk.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000" dirty="0">
              <a:latin typeface="Calibri"/>
              <a:ea typeface="MS Mincho"/>
              <a:cs typeface="American Typewriter"/>
            </a:endParaRP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latin typeface="Calibri"/>
                <a:ea typeface="MS Mincho"/>
                <a:cs typeface="American Typewriter"/>
              </a:rPr>
              <a:t>The scribe will record the key points from the discussion on handout.  Circle Question your group is answering.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000" dirty="0">
              <a:latin typeface="Calibri"/>
              <a:ea typeface="MS Mincho"/>
              <a:cs typeface="American Typewriter"/>
            </a:endParaRP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latin typeface="Calibri"/>
                <a:ea typeface="MS Mincho"/>
                <a:cs typeface="American Typewriter"/>
              </a:rPr>
              <a:t>After 10 minutes you discuss a 2</a:t>
            </a:r>
            <a:r>
              <a:rPr lang="en-US" sz="2400" baseline="30000" dirty="0" smtClean="0">
                <a:latin typeface="Calibri"/>
                <a:ea typeface="MS Mincho"/>
                <a:cs typeface="American Typewriter"/>
              </a:rPr>
              <a:t>nd</a:t>
            </a:r>
            <a:r>
              <a:rPr lang="en-US" sz="2400" dirty="0" smtClean="0">
                <a:latin typeface="Calibri"/>
                <a:ea typeface="MS Mincho"/>
                <a:cs typeface="American Typewriter"/>
              </a:rPr>
              <a:t> question that your group picks from the list.</a:t>
            </a:r>
          </a:p>
        </p:txBody>
      </p:sp>
    </p:spTree>
    <p:extLst>
      <p:ext uri="{BB962C8B-B14F-4D97-AF65-F5344CB8AC3E}">
        <p14:creationId xmlns:p14="http://schemas.microsoft.com/office/powerpoint/2010/main" val="419871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6019800" cy="1371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Discussion Questions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20 minutes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086134" y="1676400"/>
            <a:ext cx="67056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Insert Session Topic</a:t>
            </a:r>
          </a:p>
          <a:p>
            <a:pPr marL="0" indent="0" algn="ctr">
              <a:buFont typeface="Wingdings 2" pitchFamily="18" charset="2"/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endParaRPr lang="en-US" sz="100" dirty="0" smtClean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Insert question 1</a:t>
            </a:r>
          </a:p>
          <a:p>
            <a:pPr>
              <a:buFont typeface="+mj-lt"/>
              <a:buAutoNum type="arabicPeriod"/>
            </a:pPr>
            <a:endParaRPr lang="en-US" sz="800" dirty="0" smtClean="0">
              <a:solidFill>
                <a:srgbClr val="FF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Insert question 2</a:t>
            </a:r>
          </a:p>
          <a:p>
            <a:pPr>
              <a:buFont typeface="+mj-lt"/>
              <a:buAutoNum type="arabicPeriod"/>
            </a:pPr>
            <a:endParaRPr lang="en-US" sz="800" dirty="0" smtClean="0">
              <a:solidFill>
                <a:srgbClr val="FF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Insert question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66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458200" cy="1600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solidFill>
                  <a:srgbClr val="00B050"/>
                </a:solidFill>
                <a:cs typeface="Trebuchet MS" pitchFamily="34" charset="0"/>
              </a:rPr>
              <a:t>Parent Café</a:t>
            </a:r>
            <a:br>
              <a:rPr lang="en-US" dirty="0" smtClean="0">
                <a:solidFill>
                  <a:srgbClr val="00B050"/>
                </a:solidFill>
                <a:cs typeface="Trebuchet MS" pitchFamily="34" charset="0"/>
              </a:rPr>
            </a:br>
            <a:r>
              <a:rPr lang="en-US" dirty="0" smtClean="0">
                <a:solidFill>
                  <a:srgbClr val="00B050"/>
                </a:solidFill>
                <a:cs typeface="Trebuchet MS" pitchFamily="34" charset="0"/>
              </a:rPr>
              <a:t>Large group discussion</a:t>
            </a:r>
            <a:br>
              <a:rPr lang="en-US" dirty="0" smtClean="0">
                <a:solidFill>
                  <a:srgbClr val="00B050"/>
                </a:solidFill>
                <a:cs typeface="Trebuchet MS" pitchFamily="34" charset="0"/>
              </a:rPr>
            </a:br>
            <a:r>
              <a:rPr lang="en-US" dirty="0" smtClean="0">
                <a:solidFill>
                  <a:srgbClr val="00B050"/>
                </a:solidFill>
                <a:cs typeface="Trebuchet MS" pitchFamily="34" charset="0"/>
              </a:rPr>
              <a:t>15 minutes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600200" y="2057401"/>
            <a:ext cx="5867400" cy="3962399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alibri"/>
                <a:ea typeface="MS Mincho"/>
                <a:cs typeface="American Typewriter"/>
              </a:rPr>
              <a:t>Discussion leaders share a key point from your table’s discussion.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/>
              <a:ea typeface="MS Mincho"/>
              <a:cs typeface="American Typewriter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FF0000"/>
                </a:solidFill>
                <a:latin typeface="Calibri"/>
                <a:ea typeface="MS Mincho"/>
                <a:cs typeface="American Typewriter"/>
              </a:rPr>
              <a:t>Insert session leader name </a:t>
            </a:r>
            <a:r>
              <a:rPr lang="en-US" sz="2400" dirty="0" smtClean="0">
                <a:latin typeface="Calibri"/>
                <a:ea typeface="MS Mincho"/>
                <a:cs typeface="American Typewriter"/>
              </a:rPr>
              <a:t>will come around with a Mic so everyone can hear.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/>
              <a:ea typeface="MS Mincho"/>
              <a:cs typeface="American Typewriter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alibri"/>
                <a:ea typeface="MS Mincho"/>
                <a:cs typeface="American Typewriter"/>
              </a:rPr>
              <a:t>All the points recorded by the table scribes will be summarized and distributed to those attending the sessions.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alibri"/>
              <a:ea typeface="MS Mincho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9414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6172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Sharing of Major Points from Small Group Discussion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15 minutes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086134" y="1676400"/>
            <a:ext cx="67056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Insert Session Topic</a:t>
            </a:r>
          </a:p>
          <a:p>
            <a:pPr marL="0" indent="0" algn="ctr">
              <a:buFont typeface="Wingdings 2" pitchFamily="18" charset="2"/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endParaRPr lang="en-US" sz="100" dirty="0" smtClean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Insert question 1?</a:t>
            </a:r>
          </a:p>
          <a:p>
            <a:pPr>
              <a:buFont typeface="+mj-lt"/>
              <a:buAutoNum type="arabicPeriod"/>
            </a:pPr>
            <a:endParaRPr lang="en-US" sz="800" dirty="0" smtClean="0">
              <a:solidFill>
                <a:srgbClr val="FF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Insert question 2?</a:t>
            </a:r>
          </a:p>
          <a:p>
            <a:pPr>
              <a:buFont typeface="+mj-lt"/>
              <a:buAutoNum type="arabicPeriod"/>
            </a:pPr>
            <a:endParaRPr lang="en-US" sz="800" dirty="0" smtClean="0">
              <a:solidFill>
                <a:srgbClr val="FF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Insert question 3?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1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8158</TotalTime>
  <Words>448</Words>
  <Application>Microsoft Office PowerPoint</Application>
  <PresentationFormat>On-screen Show (4:3)</PresentationFormat>
  <Paragraphs>71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MS Mincho</vt:lpstr>
      <vt:lpstr>American Typewriter</vt:lpstr>
      <vt:lpstr>Arial</vt:lpstr>
      <vt:lpstr>Calibri</vt:lpstr>
      <vt:lpstr>Trebuchet MS</vt:lpstr>
      <vt:lpstr>Verdana</vt:lpstr>
      <vt:lpstr>Wingdings 2</vt:lpstr>
      <vt:lpstr>Wingdings 3</vt:lpstr>
      <vt:lpstr>Facet</vt:lpstr>
      <vt:lpstr>  Parent Café  Paste Topic Area here     </vt:lpstr>
      <vt:lpstr>Parent Cafés What are they?</vt:lpstr>
      <vt:lpstr>Program Agenda/Timeline</vt:lpstr>
      <vt:lpstr>Café Agreements</vt:lpstr>
      <vt:lpstr>Optional Introductory Comments on Topic for the day – 5-10 minutes</vt:lpstr>
      <vt:lpstr>Parent Café Process at each table</vt:lpstr>
      <vt:lpstr>Discussion Questions 20 minutes</vt:lpstr>
      <vt:lpstr>Parent Café Large group discussion 15 minutes</vt:lpstr>
      <vt:lpstr>Sharing of Major Points from Small Group Discussion 15 minutes</vt:lpstr>
      <vt:lpstr>Reflection and Commitment 5 minutes</vt:lpstr>
      <vt:lpstr>Thanks for your Participation! Leave scribe sheets as you go         out the door!</vt:lpstr>
    </vt:vector>
  </TitlesOfParts>
  <Company>Waukesha County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Parent Café</dc:title>
  <dc:creator>Waukesha</dc:creator>
  <cp:lastModifiedBy>Dennis J. Petrie</cp:lastModifiedBy>
  <cp:revision>90</cp:revision>
  <cp:lastPrinted>2015-02-23T20:33:07Z</cp:lastPrinted>
  <dcterms:created xsi:type="dcterms:W3CDTF">2013-10-15T18:36:57Z</dcterms:created>
  <dcterms:modified xsi:type="dcterms:W3CDTF">2017-09-04T18:47:31Z</dcterms:modified>
</cp:coreProperties>
</file>